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360" r:id="rId2"/>
    <p:sldId id="359" r:id="rId3"/>
    <p:sldId id="361" r:id="rId4"/>
    <p:sldId id="362" r:id="rId5"/>
    <p:sldId id="363" r:id="rId6"/>
    <p:sldId id="365" r:id="rId7"/>
    <p:sldId id="364" r:id="rId8"/>
    <p:sldId id="366" r:id="rId9"/>
    <p:sldId id="367" r:id="rId10"/>
    <p:sldId id="368" r:id="rId11"/>
    <p:sldId id="369" r:id="rId12"/>
  </p:sldIdLst>
  <p:sldSz cx="12192000" cy="6858000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Smith" initials="" lastIdx="15" clrIdx="0"/>
  <p:cmAuthor id="2" name="Anna Budzynska" initials="" lastIdx="5" clrIdx="1"/>
  <p:cmAuthor id="3" name="Karen White" initials="" lastIdx="1" clrIdx="2"/>
  <p:cmAuthor id="4" name="Shellie Marlowe Proofreading" initials="" lastIdx="3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 autoAdjust="0"/>
    <p:restoredTop sz="91478" autoAdjust="0"/>
  </p:normalViewPr>
  <p:slideViewPr>
    <p:cSldViewPr snapToGrid="0">
      <p:cViewPr varScale="1">
        <p:scale>
          <a:sx n="119" d="100"/>
          <a:sy n="119" d="100"/>
        </p:scale>
        <p:origin x="10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4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996859-3881-544D-90B3-CBB35DCABB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D8C68-5616-0F4E-9DDC-4764B4D1B0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46C3F8-DE3A-DD4F-8061-A25102468813}" type="datetimeFigureOut">
              <a:rPr lang="en-GB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7E236-EB1B-7B49-B6D6-70A438852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06641-8F35-EF4C-836E-8AFF3221A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E1BAF8-8573-E04C-943C-6512BAD69C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0569E5-B5B5-6A4F-9438-0946687249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8D405-6FBD-5444-A405-99684563D7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1A58E4-0EB1-4A4D-A9D2-63B4127D6B0B}" type="datetimeFigureOut">
              <a:rPr lang="en-GB"/>
              <a:pPr>
                <a:defRPr/>
              </a:pPr>
              <a:t>23/10/2018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687A5EF-2E99-254D-BFFA-26B6922D5B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3AC7C9-55AB-D24D-89BF-4E13ED468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B3D8A-5336-BE40-B1D2-1F79810D58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E1FDA-23DE-5E44-BE3C-E4C1DACFD7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69D88C-D4EA-E146-9DB9-63E5AB07AE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E14CAA80-4679-2A40-8748-24D79D42E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35D91D80-278C-C048-AAFE-DCB027978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FFCA37D9-1B35-D44C-A1AC-3BFD1782D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79F46B-011B-4A40-A7F6-F1D50D2A614A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id="{59CE2E78-DB5A-2E40-894D-657ECCD04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id="{09D9342D-496B-4949-9AD6-8BCCA94B9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B6264B1F-07CC-6045-9848-261146A122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99A8EE-9E3E-CC46-BB38-4C3286B0B6A2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35B27B31-2E61-DE46-A9DC-077B60430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271E0FC6-76B1-6D4A-84FC-6A1E6197B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DBA83E8-146E-F14F-9D78-DBC5FF41B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332F00-4EDF-994B-A20B-08DFC1CDB096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A5F17D-B79E-8641-8A47-0D441E061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0663271-4C46-5A41-80AD-6C5B7B2520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77313" y="6376988"/>
            <a:ext cx="28400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1100">
                <a:solidFill>
                  <a:srgbClr val="42145F"/>
                </a:solidFill>
                <a:cs typeface="Arial" panose="020B0604020202020204" pitchFamily="34" charset="0"/>
              </a:rPr>
              <a:t>What coins and notes do we use? </a:t>
            </a:r>
            <a:r>
              <a:rPr lang="en-US" altLang="en-US" sz="1100" b="1">
                <a:solidFill>
                  <a:srgbClr val="42145F"/>
                </a:solidFill>
              </a:rPr>
              <a:t>|</a:t>
            </a:r>
            <a:r>
              <a:rPr lang="en-GB" altLang="en-US" sz="1100">
                <a:solidFill>
                  <a:srgbClr val="42145F"/>
                </a:solidFill>
                <a:cs typeface="Arial" panose="020B0604020202020204" pitchFamily="34" charset="0"/>
              </a:rPr>
              <a:t> SEND</a:t>
            </a:r>
            <a:r>
              <a:rPr lang="en-US" altLang="en-US" sz="1100" b="1">
                <a:solidFill>
                  <a:srgbClr val="42145F"/>
                </a:solidFill>
              </a:rPr>
              <a:t> | </a:t>
            </a:r>
            <a:fld id="{9F2C9054-3D6F-B248-969E-AE6FD3D40A47}" type="slidenum">
              <a:rPr lang="en-US" altLang="en-US" sz="1100" b="1">
                <a:solidFill>
                  <a:srgbClr val="42145F"/>
                </a:solidFill>
              </a:rPr>
              <a:pPr algn="r" eaLnBrk="1" hangingPunct="1"/>
              <a:t>‹#›</a:t>
            </a:fld>
            <a:endParaRPr lang="en-US" altLang="en-US" sz="1100" b="1">
              <a:solidFill>
                <a:srgbClr val="42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E8C4B2-56AE-2D40-AB6E-BDC851A687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D6FCDE5-C395-3947-B89F-BEB00D0752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20225" y="6376988"/>
            <a:ext cx="2397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1100">
                <a:solidFill>
                  <a:schemeClr val="bg1"/>
                </a:solidFill>
                <a:cs typeface="Arial" panose="020B0604020202020204" pitchFamily="34" charset="0"/>
              </a:rPr>
              <a:t>What coins and notes do we use?</a:t>
            </a:r>
            <a:r>
              <a:rPr lang="en-US" altLang="en-US" sz="1100" b="1">
                <a:solidFill>
                  <a:schemeClr val="bg1"/>
                </a:solidFill>
              </a:rPr>
              <a:t> | </a:t>
            </a:r>
            <a:fld id="{9D684F53-3D39-7443-A776-7D8AFA92E137}" type="slidenum">
              <a:rPr lang="en-US" altLang="en-US" sz="1100" b="1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US" altLang="en-US"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99BBB6B-05A6-6043-9021-E9149B98A3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61A85EA-6D9B-1047-A7A8-E3BBF0C692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20225" y="6376988"/>
            <a:ext cx="2397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1100">
                <a:solidFill>
                  <a:srgbClr val="42145F"/>
                </a:solidFill>
                <a:cs typeface="Arial" panose="020B0604020202020204" pitchFamily="34" charset="0"/>
              </a:rPr>
              <a:t>What coins and notes do we use?</a:t>
            </a:r>
            <a:r>
              <a:rPr lang="en-US" altLang="en-US" sz="1100" b="1">
                <a:solidFill>
                  <a:srgbClr val="42145F"/>
                </a:solidFill>
              </a:rPr>
              <a:t> | </a:t>
            </a:r>
            <a:fld id="{DB7312EC-B562-854A-89C1-4AFFB7BA70CF}" type="slidenum">
              <a:rPr lang="en-US" altLang="en-US" sz="1100" b="1">
                <a:solidFill>
                  <a:srgbClr val="42145F"/>
                </a:solidFill>
              </a:rPr>
              <a:pPr algn="r" eaLnBrk="1" hangingPunct="1"/>
              <a:t>‹#›</a:t>
            </a:fld>
            <a:endParaRPr lang="en-US" altLang="en-US" sz="1100" b="1">
              <a:solidFill>
                <a:srgbClr val="42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9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E9AD17-2F28-3649-9AD0-F900B2E837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EDBEDC2-C6B4-9D49-97DE-F7C5A387A3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20225" y="6376988"/>
            <a:ext cx="2397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1100">
                <a:solidFill>
                  <a:schemeClr val="bg1"/>
                </a:solidFill>
                <a:cs typeface="Arial" panose="020B0604020202020204" pitchFamily="34" charset="0"/>
              </a:rPr>
              <a:t>What coins and notes do we use?</a:t>
            </a:r>
            <a:r>
              <a:rPr lang="en-US" altLang="en-US" sz="1100" b="1">
                <a:solidFill>
                  <a:schemeClr val="bg1"/>
                </a:solidFill>
              </a:rPr>
              <a:t> | </a:t>
            </a:r>
            <a:fld id="{9BDFDBA0-7138-5844-A2D5-ED08B78CA767}" type="slidenum">
              <a:rPr lang="en-US" altLang="en-US" sz="1100" b="1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US" altLang="en-US" sz="1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6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FB22DB9-E0E2-4748-B73E-532562B50A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80600" y="6376988"/>
            <a:ext cx="19367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100" b="1">
                <a:solidFill>
                  <a:srgbClr val="34889F"/>
                </a:solidFill>
              </a:rPr>
              <a:t>Fraud scene investigators| </a:t>
            </a:r>
            <a:fld id="{15FB7493-D6E4-8244-86BE-6B9133324E4F}" type="slidenum">
              <a:rPr lang="en-US" altLang="en-US" sz="1100" b="1">
                <a:solidFill>
                  <a:srgbClr val="34889F"/>
                </a:solidFill>
              </a:rPr>
              <a:pPr algn="r" eaLnBrk="1" hangingPunct="1"/>
              <a:t>‹#›</a:t>
            </a:fld>
            <a:endParaRPr lang="en-US" altLang="en-US" sz="1100" b="1">
              <a:solidFill>
                <a:srgbClr val="3488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5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>
            <a:extLst>
              <a:ext uri="{FF2B5EF4-FFF2-40B4-BE49-F238E27FC236}">
                <a16:creationId xmlns:a16="http://schemas.microsoft.com/office/drawing/2014/main" id="{8A565730-B31B-7B45-84BB-AF62F46528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80600" y="6376988"/>
            <a:ext cx="19367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1100" b="1">
                <a:solidFill>
                  <a:srgbClr val="34889F"/>
                </a:solidFill>
              </a:rPr>
              <a:t>Fraud scene investigators| </a:t>
            </a:r>
            <a:fld id="{5B4D5F75-C43D-114C-B1BA-117EF0598EAA}" type="slidenum">
              <a:rPr lang="en-US" altLang="en-US" sz="1100" b="1">
                <a:solidFill>
                  <a:srgbClr val="34889F"/>
                </a:solidFill>
              </a:rPr>
              <a:pPr algn="r" eaLnBrk="1" hangingPunct="1"/>
              <a:t>‹#›</a:t>
            </a:fld>
            <a:endParaRPr lang="en-US" altLang="en-US" sz="1100" b="1">
              <a:solidFill>
                <a:srgbClr val="34889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1">
            <a:extLst>
              <a:ext uri="{FF2B5EF4-FFF2-40B4-BE49-F238E27FC236}">
                <a16:creationId xmlns:a16="http://schemas.microsoft.com/office/drawing/2014/main" id="{4C29924F-FB67-FB48-9901-FAE0562E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2331" r="40170"/>
          <a:stretch>
            <a:fillRect/>
          </a:stretch>
        </p:blipFill>
        <p:spPr bwMode="auto">
          <a:xfrm>
            <a:off x="9844088" y="3962400"/>
            <a:ext cx="2347912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767EAD-BA21-9A47-B5DB-7051BFF79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1160463"/>
            <a:ext cx="509270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15774F4-04CF-0C4F-B06E-F8608A1A4AAB}"/>
              </a:ext>
            </a:extLst>
          </p:cNvPr>
          <p:cNvSpPr txBox="1">
            <a:spLocks/>
          </p:cNvSpPr>
          <p:nvPr/>
        </p:nvSpPr>
        <p:spPr>
          <a:xfrm>
            <a:off x="2970213" y="3413125"/>
            <a:ext cx="6573837" cy="1739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coins and notes do we use?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12">
            <a:extLst>
              <a:ext uri="{FF2B5EF4-FFF2-40B4-BE49-F238E27FC236}">
                <a16:creationId xmlns:a16="http://schemas.microsoft.com/office/drawing/2014/main" id="{22B1C120-E4F7-6946-9265-F1AF74907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3" r="60748"/>
          <a:stretch>
            <a:fillRect/>
          </a:stretch>
        </p:blipFill>
        <p:spPr bwMode="auto">
          <a:xfrm>
            <a:off x="6670675" y="5197475"/>
            <a:ext cx="228441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>
            <a:extLst>
              <a:ext uri="{FF2B5EF4-FFF2-40B4-BE49-F238E27FC236}">
                <a16:creationId xmlns:a16="http://schemas.microsoft.com/office/drawing/2014/main" id="{DFDA0E08-D8A8-D142-8FE7-F20CCD6F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2" t="4575" r="45998" b="58427"/>
          <a:stretch>
            <a:fillRect/>
          </a:stretch>
        </p:blipFill>
        <p:spPr bwMode="auto">
          <a:xfrm>
            <a:off x="9229725" y="2674938"/>
            <a:ext cx="272097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4">
            <a:extLst>
              <a:ext uri="{FF2B5EF4-FFF2-40B4-BE49-F238E27FC236}">
                <a16:creationId xmlns:a16="http://schemas.microsoft.com/office/drawing/2014/main" id="{676F5CFC-C9CC-5547-8355-1EB05D7A6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3" r="60748"/>
          <a:stretch>
            <a:fillRect/>
          </a:stretch>
        </p:blipFill>
        <p:spPr bwMode="auto">
          <a:xfrm flipH="1">
            <a:off x="8918575" y="5256213"/>
            <a:ext cx="22844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5">
            <a:extLst>
              <a:ext uri="{FF2B5EF4-FFF2-40B4-BE49-F238E27FC236}">
                <a16:creationId xmlns:a16="http://schemas.microsoft.com/office/drawing/2014/main" id="{18B93BE1-01D8-9844-992A-4EC379EB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3" r="60748"/>
          <a:stretch>
            <a:fillRect/>
          </a:stretch>
        </p:blipFill>
        <p:spPr bwMode="auto">
          <a:xfrm>
            <a:off x="6046788" y="5294313"/>
            <a:ext cx="2284412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6">
            <a:extLst>
              <a:ext uri="{FF2B5EF4-FFF2-40B4-BE49-F238E27FC236}">
                <a16:creationId xmlns:a16="http://schemas.microsoft.com/office/drawing/2014/main" id="{8FCFDBF1-76E1-CF48-9D89-CC4A0DBDE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7" r="81721"/>
          <a:stretch>
            <a:fillRect/>
          </a:stretch>
        </p:blipFill>
        <p:spPr bwMode="auto">
          <a:xfrm rot="2646460">
            <a:off x="576263" y="1241425"/>
            <a:ext cx="10636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7">
            <a:extLst>
              <a:ext uri="{FF2B5EF4-FFF2-40B4-BE49-F238E27FC236}">
                <a16:creationId xmlns:a16="http://schemas.microsoft.com/office/drawing/2014/main" id="{8CF68BCB-24AD-0B41-B31E-EC3C9EBD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7" r="81721"/>
          <a:stretch>
            <a:fillRect/>
          </a:stretch>
        </p:blipFill>
        <p:spPr bwMode="auto">
          <a:xfrm rot="-4287733">
            <a:off x="2008981" y="1834357"/>
            <a:ext cx="10636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8">
            <a:extLst>
              <a:ext uri="{FF2B5EF4-FFF2-40B4-BE49-F238E27FC236}">
                <a16:creationId xmlns:a16="http://schemas.microsoft.com/office/drawing/2014/main" id="{D4B6197A-D4EA-E844-BF65-F33AA81A1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7" r="81721"/>
          <a:stretch>
            <a:fillRect/>
          </a:stretch>
        </p:blipFill>
        <p:spPr bwMode="auto">
          <a:xfrm rot="1353073">
            <a:off x="563563" y="2571750"/>
            <a:ext cx="106521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4">
            <a:extLst>
              <a:ext uri="{FF2B5EF4-FFF2-40B4-BE49-F238E27FC236}">
                <a16:creationId xmlns:a16="http://schemas.microsoft.com/office/drawing/2014/main" id="{ED94B073-E219-5742-B5A6-2601008E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-2" r="62112" b="54262"/>
          <a:stretch>
            <a:fillRect/>
          </a:stretch>
        </p:blipFill>
        <p:spPr bwMode="auto">
          <a:xfrm>
            <a:off x="-136525" y="3024188"/>
            <a:ext cx="412432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EB7AC36A-5106-1945-B300-07A7E474A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9" t="6946" r="46793" b="58749"/>
          <a:stretch>
            <a:fillRect/>
          </a:stretch>
        </p:blipFill>
        <p:spPr bwMode="auto">
          <a:xfrm>
            <a:off x="150813" y="1146175"/>
            <a:ext cx="4446587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6">
            <a:extLst>
              <a:ext uri="{FF2B5EF4-FFF2-40B4-BE49-F238E27FC236}">
                <a16:creationId xmlns:a16="http://schemas.microsoft.com/office/drawing/2014/main" id="{B899E4C7-2CF1-CA4B-B702-4F3C51A57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4075" y="161925"/>
            <a:ext cx="63754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Placeholder 1">
            <a:extLst>
              <a:ext uri="{FF2B5EF4-FFF2-40B4-BE49-F238E27FC236}">
                <a16:creationId xmlns:a16="http://schemas.microsoft.com/office/drawing/2014/main" id="{A796C93E-FA30-DD47-BE51-FAFF599ADB0D}"/>
              </a:ext>
            </a:extLst>
          </p:cNvPr>
          <p:cNvSpPr txBox="1">
            <a:spLocks noChangeArrowheads="1"/>
          </p:cNvSpPr>
          <p:nvPr/>
        </p:nvSpPr>
        <p:spPr bwMode="auto">
          <a:xfrm rot="200496" flipH="1">
            <a:off x="4364038" y="365125"/>
            <a:ext cx="51181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4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you always do when you buy something in a shop?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D95B140-DC73-6247-9DB3-E548A26DDADE}"/>
              </a:ext>
            </a:extLst>
          </p:cNvPr>
          <p:cNvSpPr/>
          <p:nvPr/>
        </p:nvSpPr>
        <p:spPr>
          <a:xfrm>
            <a:off x="5522913" y="3595688"/>
            <a:ext cx="5880100" cy="530225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Check the time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16521C9-CE15-7040-AE64-9E373D9961E3}"/>
              </a:ext>
            </a:extLst>
          </p:cNvPr>
          <p:cNvSpPr/>
          <p:nvPr/>
        </p:nvSpPr>
        <p:spPr>
          <a:xfrm>
            <a:off x="5522913" y="4276725"/>
            <a:ext cx="5880100" cy="530225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Check your change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3EF0C38-E939-2D4E-9B5F-A55923A4D19C}"/>
              </a:ext>
            </a:extLst>
          </p:cNvPr>
          <p:cNvSpPr/>
          <p:nvPr/>
        </p:nvSpPr>
        <p:spPr>
          <a:xfrm>
            <a:off x="5522913" y="4895850"/>
            <a:ext cx="5880100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Ask the person’s name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C02D49-E8B7-5B43-BDF3-B3E73F051670}"/>
              </a:ext>
            </a:extLst>
          </p:cNvPr>
          <p:cNvSpPr/>
          <p:nvPr/>
        </p:nvSpPr>
        <p:spPr>
          <a:xfrm>
            <a:off x="5522913" y="5538788"/>
            <a:ext cx="5880100" cy="530225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Put the money in your pocket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>
            <a:extLst>
              <a:ext uri="{FF2B5EF4-FFF2-40B4-BE49-F238E27FC236}">
                <a16:creationId xmlns:a16="http://schemas.microsoft.com/office/drawing/2014/main" id="{E71C228A-684A-9F4C-831F-0BC3431C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-970" r="63670" b="59447"/>
          <a:stretch>
            <a:fillRect/>
          </a:stretch>
        </p:blipFill>
        <p:spPr bwMode="auto">
          <a:xfrm>
            <a:off x="90488" y="1773238"/>
            <a:ext cx="4683125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12">
            <a:extLst>
              <a:ext uri="{FF2B5EF4-FFF2-40B4-BE49-F238E27FC236}">
                <a16:creationId xmlns:a16="http://schemas.microsoft.com/office/drawing/2014/main" id="{F9F16C34-F314-5B43-B0AC-EF41CB1E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888" y="1517650"/>
            <a:ext cx="35702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always make sure you have been given the right change, before you leave the shop.</a:t>
            </a:r>
          </a:p>
        </p:txBody>
      </p:sp>
      <p:sp>
        <p:nvSpPr>
          <p:cNvPr id="22531" name="Text Placeholder 1">
            <a:extLst>
              <a:ext uri="{FF2B5EF4-FFF2-40B4-BE49-F238E27FC236}">
                <a16:creationId xmlns:a16="http://schemas.microsoft.com/office/drawing/2014/main" id="{B1991506-CC03-A444-BAEE-96DA7FFD9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2924175"/>
            <a:ext cx="28908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t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endParaRPr lang="en-GB" alt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1E2AC7F-5F04-9A40-B447-D4C0BC271FF9}"/>
              </a:ext>
            </a:extLst>
          </p:cNvPr>
          <p:cNvSpPr/>
          <p:nvPr/>
        </p:nvSpPr>
        <p:spPr>
          <a:xfrm>
            <a:off x="5522913" y="3595688"/>
            <a:ext cx="5880100" cy="530225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Check the time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97369B6-644F-7A4A-B0A4-CD3811245CE4}"/>
              </a:ext>
            </a:extLst>
          </p:cNvPr>
          <p:cNvSpPr/>
          <p:nvPr/>
        </p:nvSpPr>
        <p:spPr>
          <a:xfrm>
            <a:off x="5522913" y="4895850"/>
            <a:ext cx="5880100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Ask the person’s name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EE2C9EA-54E4-0342-A420-F8CD7C6AE26E}"/>
              </a:ext>
            </a:extLst>
          </p:cNvPr>
          <p:cNvSpPr/>
          <p:nvPr/>
        </p:nvSpPr>
        <p:spPr>
          <a:xfrm>
            <a:off x="5522913" y="5538788"/>
            <a:ext cx="5880100" cy="530225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Put the money in your pocket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5AC0871-66EC-674A-A3CF-53EEC8FFB432}"/>
              </a:ext>
            </a:extLst>
          </p:cNvPr>
          <p:cNvSpPr/>
          <p:nvPr/>
        </p:nvSpPr>
        <p:spPr>
          <a:xfrm>
            <a:off x="5522904" y="4204983"/>
            <a:ext cx="5880202" cy="5293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317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Check your change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85AD6280-92AD-0845-A3D2-66F42A94343B}"/>
              </a:ext>
            </a:extLst>
          </p:cNvPr>
          <p:cNvSpPr/>
          <p:nvPr/>
        </p:nvSpPr>
        <p:spPr>
          <a:xfrm rot="515166">
            <a:off x="4002088" y="325438"/>
            <a:ext cx="4602162" cy="2609850"/>
          </a:xfrm>
          <a:prstGeom prst="wedgeEllipseCallout">
            <a:avLst>
              <a:gd name="adj1" fmla="val -63271"/>
              <a:gd name="adj2" fmla="val 51900"/>
            </a:avLst>
          </a:prstGeom>
          <a:solidFill>
            <a:srgbClr val="FFBC22"/>
          </a:solidFill>
          <a:ln>
            <a:noFill/>
          </a:ln>
          <a:effectLst>
            <a:outerShdw dist="2413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9" name="Text Placeholder 1">
            <a:extLst>
              <a:ext uri="{FF2B5EF4-FFF2-40B4-BE49-F238E27FC236}">
                <a16:creationId xmlns:a16="http://schemas.microsoft.com/office/drawing/2014/main" id="{BA062827-D8BE-0B4A-B2C3-7FB7D45DDD74}"/>
              </a:ext>
            </a:extLst>
          </p:cNvPr>
          <p:cNvSpPr txBox="1">
            <a:spLocks noChangeArrowheads="1"/>
          </p:cNvSpPr>
          <p:nvPr/>
        </p:nvSpPr>
        <p:spPr bwMode="auto">
          <a:xfrm rot="786711">
            <a:off x="4244975" y="771525"/>
            <a:ext cx="418623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t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32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 </a:t>
            </a:r>
            <a:br>
              <a:rPr lang="en-GB" altLang="en-US" sz="38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you always do when you buy something in a shop?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8">
            <a:extLst>
              <a:ext uri="{FF2B5EF4-FFF2-40B4-BE49-F238E27FC236}">
                <a16:creationId xmlns:a16="http://schemas.microsoft.com/office/drawing/2014/main" id="{F67B7E0F-D587-844D-A95D-C28CDD80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4463" y="431800"/>
            <a:ext cx="58324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 Placeholder 1">
            <a:extLst>
              <a:ext uri="{FF2B5EF4-FFF2-40B4-BE49-F238E27FC236}">
                <a16:creationId xmlns:a16="http://schemas.microsoft.com/office/drawing/2014/main" id="{F470EE52-4BCE-7840-9704-40883C241D3F}"/>
              </a:ext>
            </a:extLst>
          </p:cNvPr>
          <p:cNvSpPr txBox="1">
            <a:spLocks noChangeArrowheads="1"/>
          </p:cNvSpPr>
          <p:nvPr/>
        </p:nvSpPr>
        <p:spPr bwMode="auto">
          <a:xfrm rot="485392" flipH="1">
            <a:off x="4484688" y="1044575"/>
            <a:ext cx="534511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4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is</a:t>
            </a:r>
            <a:br>
              <a:rPr lang="en-GB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NOT a real coin?</a:t>
            </a:r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593DF3FE-355C-6F4B-99AA-CEB74C68F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4" r="46544" b="58397"/>
          <a:stretch>
            <a:fillRect/>
          </a:stretch>
        </p:blipFill>
        <p:spPr bwMode="auto">
          <a:xfrm flipH="1">
            <a:off x="0" y="142875"/>
            <a:ext cx="4725988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22829D-F9E3-8940-8B56-DEB5CE61E83B}"/>
              </a:ext>
            </a:extLst>
          </p:cNvPr>
          <p:cNvSpPr/>
          <p:nvPr/>
        </p:nvSpPr>
        <p:spPr>
          <a:xfrm>
            <a:off x="3735388" y="4578350"/>
            <a:ext cx="3808412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10p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6C5E5CB-17C8-1543-8FEA-7E4838129C0F}"/>
              </a:ext>
            </a:extLst>
          </p:cNvPr>
          <p:cNvSpPr/>
          <p:nvPr/>
        </p:nvSpPr>
        <p:spPr>
          <a:xfrm>
            <a:off x="8089900" y="4578350"/>
            <a:ext cx="3805238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20p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C511459-8CB8-5742-BCD5-071F613AF366}"/>
              </a:ext>
            </a:extLst>
          </p:cNvPr>
          <p:cNvSpPr/>
          <p:nvPr/>
        </p:nvSpPr>
        <p:spPr>
          <a:xfrm>
            <a:off x="3735388" y="5435600"/>
            <a:ext cx="3808412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30p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A871746-04ED-7B4E-AD41-853B91ECDDC0}"/>
              </a:ext>
            </a:extLst>
          </p:cNvPr>
          <p:cNvSpPr/>
          <p:nvPr/>
        </p:nvSpPr>
        <p:spPr>
          <a:xfrm>
            <a:off x="8124825" y="5435600"/>
            <a:ext cx="3808413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50p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9">
            <a:extLst>
              <a:ext uri="{FF2B5EF4-FFF2-40B4-BE49-F238E27FC236}">
                <a16:creationId xmlns:a16="http://schemas.microsoft.com/office/drawing/2014/main" id="{0A6F4540-4EF3-3F42-AB63-575D82C33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-970" r="63670" b="71341"/>
          <a:stretch>
            <a:fillRect/>
          </a:stretch>
        </p:blipFill>
        <p:spPr bwMode="auto">
          <a:xfrm>
            <a:off x="423863" y="3268663"/>
            <a:ext cx="521335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8">
            <a:extLst>
              <a:ext uri="{FF2B5EF4-FFF2-40B4-BE49-F238E27FC236}">
                <a16:creationId xmlns:a16="http://schemas.microsoft.com/office/drawing/2014/main" id="{F4F6A4ED-A7EB-064A-8C19-8B5DB5BD2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5" flipH="1">
            <a:off x="-114300" y="808038"/>
            <a:ext cx="3490913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>
            <a:extLst>
              <a:ext uri="{FF2B5EF4-FFF2-40B4-BE49-F238E27FC236}">
                <a16:creationId xmlns:a16="http://schemas.microsoft.com/office/drawing/2014/main" id="{DD908C81-11F8-2647-872F-07E1AEDC3ACB}"/>
              </a:ext>
            </a:extLst>
          </p:cNvPr>
          <p:cNvSpPr txBox="1">
            <a:spLocks noChangeArrowheads="1"/>
          </p:cNvSpPr>
          <p:nvPr/>
        </p:nvSpPr>
        <p:spPr bwMode="auto">
          <a:xfrm rot="719424">
            <a:off x="246063" y="1443038"/>
            <a:ext cx="27701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Britain, </a:t>
            </a:r>
            <a:br>
              <a:rPr lang="en-GB" altLang="en-US" sz="2800" b="1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don’t have a 30p coin.</a:t>
            </a:r>
            <a:endParaRPr lang="en-US" altLang="en-US" sz="2800" b="1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ext Placeholder 1">
            <a:extLst>
              <a:ext uri="{FF2B5EF4-FFF2-40B4-BE49-F238E27FC236}">
                <a16:creationId xmlns:a16="http://schemas.microsoft.com/office/drawing/2014/main" id="{EA868327-A15E-A24C-AEF6-295F8746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3" y="3917950"/>
            <a:ext cx="250983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t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endParaRPr lang="en-GB" alt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C216F5D-CDF2-7941-BCF8-72A030D8EB8C}"/>
              </a:ext>
            </a:extLst>
          </p:cNvPr>
          <p:cNvSpPr/>
          <p:nvPr/>
        </p:nvSpPr>
        <p:spPr>
          <a:xfrm>
            <a:off x="3735552" y="5435103"/>
            <a:ext cx="3807655" cy="5293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317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30p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BE3EEB4-05C4-454C-85C4-988E2D20A13E}"/>
              </a:ext>
            </a:extLst>
          </p:cNvPr>
          <p:cNvSpPr/>
          <p:nvPr/>
        </p:nvSpPr>
        <p:spPr>
          <a:xfrm>
            <a:off x="3735388" y="4578350"/>
            <a:ext cx="3808412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10p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E34D2B1-9984-1843-AF8B-2449759FC5F8}"/>
              </a:ext>
            </a:extLst>
          </p:cNvPr>
          <p:cNvSpPr/>
          <p:nvPr/>
        </p:nvSpPr>
        <p:spPr>
          <a:xfrm>
            <a:off x="8089900" y="4578350"/>
            <a:ext cx="3805238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20p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C27F537-3123-B142-922F-6D41A73112A2}"/>
              </a:ext>
            </a:extLst>
          </p:cNvPr>
          <p:cNvSpPr/>
          <p:nvPr/>
        </p:nvSpPr>
        <p:spPr>
          <a:xfrm>
            <a:off x="8124825" y="5435600"/>
            <a:ext cx="3808413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50p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C8C16ED2-81F4-D248-B274-7B9642208EAD}"/>
              </a:ext>
            </a:extLst>
          </p:cNvPr>
          <p:cNvSpPr/>
          <p:nvPr/>
        </p:nvSpPr>
        <p:spPr>
          <a:xfrm>
            <a:off x="4678363" y="463550"/>
            <a:ext cx="4498975" cy="3344863"/>
          </a:xfrm>
          <a:prstGeom prst="wedgeEllipseCallout">
            <a:avLst>
              <a:gd name="adj1" fmla="val -47662"/>
              <a:gd name="adj2" fmla="val 58953"/>
            </a:avLst>
          </a:prstGeom>
          <a:solidFill>
            <a:srgbClr val="FFBC22"/>
          </a:solidFill>
          <a:ln>
            <a:noFill/>
          </a:ln>
          <a:effectLst>
            <a:outerShdw dist="2413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24" name="Text Placeholder 1">
            <a:extLst>
              <a:ext uri="{FF2B5EF4-FFF2-40B4-BE49-F238E27FC236}">
                <a16:creationId xmlns:a16="http://schemas.microsoft.com/office/drawing/2014/main" id="{D08AD36F-A2D9-344E-BA34-97755F01DA0A}"/>
              </a:ext>
            </a:extLst>
          </p:cNvPr>
          <p:cNvSpPr txBox="1">
            <a:spLocks noChangeArrowheads="1"/>
          </p:cNvSpPr>
          <p:nvPr/>
        </p:nvSpPr>
        <p:spPr bwMode="auto">
          <a:xfrm rot="590934">
            <a:off x="5081588" y="1327150"/>
            <a:ext cx="3954462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t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38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 </a:t>
            </a:r>
            <a:br>
              <a:rPr lang="en-GB" altLang="en-US" sz="38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is</a:t>
            </a:r>
            <a:br>
              <a:rPr lang="en-GB" altLang="en-US" sz="32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NOT a real coin?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>
            <a:extLst>
              <a:ext uri="{FF2B5EF4-FFF2-40B4-BE49-F238E27FC236}">
                <a16:creationId xmlns:a16="http://schemas.microsoft.com/office/drawing/2014/main" id="{78D8DA90-443A-D74F-B148-C9A9D4F5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4" r="48361" b="67548"/>
          <a:stretch>
            <a:fillRect/>
          </a:stretch>
        </p:blipFill>
        <p:spPr bwMode="auto">
          <a:xfrm flipH="1">
            <a:off x="-50800" y="182563"/>
            <a:ext cx="5400675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8" name="Group 4">
            <a:extLst>
              <a:ext uri="{FF2B5EF4-FFF2-40B4-BE49-F238E27FC236}">
                <a16:creationId xmlns:a16="http://schemas.microsoft.com/office/drawing/2014/main" id="{9AE0CA65-6A38-904D-9FBE-4BE8D38EC5B2}"/>
              </a:ext>
            </a:extLst>
          </p:cNvPr>
          <p:cNvGrpSpPr>
            <a:grpSpLocks/>
          </p:cNvGrpSpPr>
          <p:nvPr/>
        </p:nvGrpSpPr>
        <p:grpSpPr bwMode="auto">
          <a:xfrm>
            <a:off x="3870325" y="0"/>
            <a:ext cx="6100763" cy="5049838"/>
            <a:chOff x="3870618" y="0"/>
            <a:chExt cx="6099884" cy="5049102"/>
          </a:xfrm>
        </p:grpSpPr>
        <p:pic>
          <p:nvPicPr>
            <p:cNvPr id="14343" name="Picture 3">
              <a:extLst>
                <a:ext uri="{FF2B5EF4-FFF2-40B4-BE49-F238E27FC236}">
                  <a16:creationId xmlns:a16="http://schemas.microsoft.com/office/drawing/2014/main" id="{1111DC3A-925E-D648-9A1B-12C8BD398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618" y="0"/>
              <a:ext cx="6099884" cy="5049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Text Placeholder 1">
              <a:extLst>
                <a:ext uri="{FF2B5EF4-FFF2-40B4-BE49-F238E27FC236}">
                  <a16:creationId xmlns:a16="http://schemas.microsoft.com/office/drawing/2014/main" id="{6CEAB3A8-380A-634D-A0A3-522305EE7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85392" flipH="1">
              <a:off x="4485396" y="1045321"/>
              <a:ext cx="5343979" cy="238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GB" altLang="en-US" sz="4600" b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 2</a:t>
              </a:r>
            </a:p>
            <a:p>
              <a:pPr algn="ctr" eaLnBrk="1" hangingPunct="1"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GB" altLang="en-US" sz="4400" b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of these is</a:t>
              </a:r>
              <a:br>
                <a:rPr lang="en-GB" altLang="en-US" sz="4400" b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altLang="en-US" sz="4400" b="1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NOT a real coin?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0D84641-D221-5245-8821-C50AF652623B}"/>
              </a:ext>
            </a:extLst>
          </p:cNvPr>
          <p:cNvSpPr/>
          <p:nvPr/>
        </p:nvSpPr>
        <p:spPr>
          <a:xfrm>
            <a:off x="3735388" y="4578350"/>
            <a:ext cx="3808412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6AE1439-DA18-884E-9770-4BAF42AFCB5F}"/>
              </a:ext>
            </a:extLst>
          </p:cNvPr>
          <p:cNvSpPr/>
          <p:nvPr/>
        </p:nvSpPr>
        <p:spPr>
          <a:xfrm>
            <a:off x="8031163" y="4578350"/>
            <a:ext cx="3805237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15p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23FF9C0-6530-B546-B827-71DC56FE20AF}"/>
              </a:ext>
            </a:extLst>
          </p:cNvPr>
          <p:cNvSpPr/>
          <p:nvPr/>
        </p:nvSpPr>
        <p:spPr>
          <a:xfrm>
            <a:off x="3735388" y="5435600"/>
            <a:ext cx="3808412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20p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37C5DC2-8473-7441-A18E-28965493FBDB}"/>
              </a:ext>
            </a:extLst>
          </p:cNvPr>
          <p:cNvSpPr/>
          <p:nvPr/>
        </p:nvSpPr>
        <p:spPr>
          <a:xfrm>
            <a:off x="8066088" y="5435600"/>
            <a:ext cx="3808412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50p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93CB506-3D19-A745-BAC7-7B1CF80825E4}"/>
              </a:ext>
            </a:extLst>
          </p:cNvPr>
          <p:cNvSpPr/>
          <p:nvPr/>
        </p:nvSpPr>
        <p:spPr>
          <a:xfrm>
            <a:off x="8125561" y="4562017"/>
            <a:ext cx="3807655" cy="5293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317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15p</a:t>
            </a:r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694263B3-9A07-B44C-B54C-3F505D82C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-970" r="63670" b="71800"/>
          <a:stretch>
            <a:fillRect/>
          </a:stretch>
        </p:blipFill>
        <p:spPr bwMode="auto">
          <a:xfrm>
            <a:off x="433388" y="3324225"/>
            <a:ext cx="52133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Placeholder 1">
            <a:extLst>
              <a:ext uri="{FF2B5EF4-FFF2-40B4-BE49-F238E27FC236}">
                <a16:creationId xmlns:a16="http://schemas.microsoft.com/office/drawing/2014/main" id="{FFE59A8A-6156-0744-8970-58CFC982A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3854450"/>
            <a:ext cx="2803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t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endParaRPr lang="en-GB" alt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6" name="Picture 11">
            <a:extLst>
              <a:ext uri="{FF2B5EF4-FFF2-40B4-BE49-F238E27FC236}">
                <a16:creationId xmlns:a16="http://schemas.microsoft.com/office/drawing/2014/main" id="{50AE2741-E4A5-BD4D-BD66-EEF5E93F5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3055" flipH="1">
            <a:off x="-30163" y="827088"/>
            <a:ext cx="343693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9">
            <a:extLst>
              <a:ext uri="{FF2B5EF4-FFF2-40B4-BE49-F238E27FC236}">
                <a16:creationId xmlns:a16="http://schemas.microsoft.com/office/drawing/2014/main" id="{C18EBBAF-801D-FB44-9038-6BF599765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1484313"/>
            <a:ext cx="25685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Britain, </a:t>
            </a:r>
            <a:br>
              <a:rPr lang="en-GB" altLang="en-US" sz="2800" b="1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don’t have a 15p coin.</a:t>
            </a:r>
            <a:endParaRPr lang="en-US" altLang="en-US" sz="2800" b="1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9EF7BCD-05CB-A542-B60C-D5A06EEEDDCF}"/>
              </a:ext>
            </a:extLst>
          </p:cNvPr>
          <p:cNvSpPr/>
          <p:nvPr/>
        </p:nvSpPr>
        <p:spPr>
          <a:xfrm>
            <a:off x="3735388" y="4578350"/>
            <a:ext cx="3808412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31709D-097B-604A-92D7-E045518CA922}"/>
              </a:ext>
            </a:extLst>
          </p:cNvPr>
          <p:cNvSpPr/>
          <p:nvPr/>
        </p:nvSpPr>
        <p:spPr>
          <a:xfrm>
            <a:off x="3735388" y="5435600"/>
            <a:ext cx="3808412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20p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56B35A9-75FF-1D4D-938A-EFA5EDB84DE0}"/>
              </a:ext>
            </a:extLst>
          </p:cNvPr>
          <p:cNvSpPr/>
          <p:nvPr/>
        </p:nvSpPr>
        <p:spPr>
          <a:xfrm>
            <a:off x="8124825" y="5435600"/>
            <a:ext cx="3808413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50p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CCFD3053-C205-CF44-A8E5-4A8D4719135A}"/>
              </a:ext>
            </a:extLst>
          </p:cNvPr>
          <p:cNvSpPr/>
          <p:nvPr/>
        </p:nvSpPr>
        <p:spPr>
          <a:xfrm>
            <a:off x="4810125" y="722313"/>
            <a:ext cx="4498975" cy="2998787"/>
          </a:xfrm>
          <a:prstGeom prst="wedgeEllipseCallout">
            <a:avLst>
              <a:gd name="adj1" fmla="val -47662"/>
              <a:gd name="adj2" fmla="val 58953"/>
            </a:avLst>
          </a:prstGeom>
          <a:solidFill>
            <a:srgbClr val="FFBC22"/>
          </a:solidFill>
          <a:ln>
            <a:noFill/>
          </a:ln>
          <a:effectLst>
            <a:outerShdw dist="2413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72" name="Text Placeholder 1">
            <a:extLst>
              <a:ext uri="{FF2B5EF4-FFF2-40B4-BE49-F238E27FC236}">
                <a16:creationId xmlns:a16="http://schemas.microsoft.com/office/drawing/2014/main" id="{609AD9A8-DDB0-EB41-884A-3A74CD139A4F}"/>
              </a:ext>
            </a:extLst>
          </p:cNvPr>
          <p:cNvSpPr txBox="1">
            <a:spLocks noChangeArrowheads="1"/>
          </p:cNvSpPr>
          <p:nvPr/>
        </p:nvSpPr>
        <p:spPr bwMode="auto">
          <a:xfrm rot="579781">
            <a:off x="5216525" y="1347788"/>
            <a:ext cx="3954463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t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38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br>
              <a:rPr lang="en-GB" altLang="en-US" sz="38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is</a:t>
            </a:r>
            <a:br>
              <a:rPr lang="en-GB" altLang="en-US" sz="32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NOT a real coin?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>
            <a:extLst>
              <a:ext uri="{FF2B5EF4-FFF2-40B4-BE49-F238E27FC236}">
                <a16:creationId xmlns:a16="http://schemas.microsoft.com/office/drawing/2014/main" id="{73999C70-EC6B-D047-AE56-C99EEB73A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4" t="6607" r="47902" b="64117"/>
          <a:stretch>
            <a:fillRect/>
          </a:stretch>
        </p:blipFill>
        <p:spPr bwMode="auto">
          <a:xfrm flipH="1">
            <a:off x="0" y="347663"/>
            <a:ext cx="6034088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>
            <a:extLst>
              <a:ext uri="{FF2B5EF4-FFF2-40B4-BE49-F238E27FC236}">
                <a16:creationId xmlns:a16="http://schemas.microsoft.com/office/drawing/2014/main" id="{F480521D-5F71-054B-A44C-92FA28FC2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7025" y="546100"/>
            <a:ext cx="42672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Placeholder 1">
            <a:extLst>
              <a:ext uri="{FF2B5EF4-FFF2-40B4-BE49-F238E27FC236}">
                <a16:creationId xmlns:a16="http://schemas.microsoft.com/office/drawing/2014/main" id="{D865A098-F379-074F-A28F-3FC49E9775DD}"/>
              </a:ext>
            </a:extLst>
          </p:cNvPr>
          <p:cNvSpPr txBox="1">
            <a:spLocks noChangeArrowheads="1"/>
          </p:cNvSpPr>
          <p:nvPr/>
        </p:nvSpPr>
        <p:spPr bwMode="auto">
          <a:xfrm rot="485392" flipH="1">
            <a:off x="4805363" y="1168400"/>
            <a:ext cx="32480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4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coin is this?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0841C-E779-F942-AB56-31C53B37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8" t="2142" r="3780" b="86566"/>
          <a:stretch>
            <a:fillRect/>
          </a:stretch>
        </p:blipFill>
        <p:spPr bwMode="auto">
          <a:xfrm>
            <a:off x="8478838" y="1173163"/>
            <a:ext cx="339566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DC7FBCE-A78C-1F47-855E-66A40D792EBB}"/>
              </a:ext>
            </a:extLst>
          </p:cNvPr>
          <p:cNvSpPr/>
          <p:nvPr/>
        </p:nvSpPr>
        <p:spPr>
          <a:xfrm>
            <a:off x="3735388" y="4578350"/>
            <a:ext cx="3808412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7C510AD-F177-6940-9906-3DA1AE44E33C}"/>
              </a:ext>
            </a:extLst>
          </p:cNvPr>
          <p:cNvSpPr/>
          <p:nvPr/>
        </p:nvSpPr>
        <p:spPr>
          <a:xfrm>
            <a:off x="8031163" y="4578350"/>
            <a:ext cx="3805237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9E81E5E-B152-EF49-A0A3-4284E4A8AB9F}"/>
              </a:ext>
            </a:extLst>
          </p:cNvPr>
          <p:cNvSpPr/>
          <p:nvPr/>
        </p:nvSpPr>
        <p:spPr>
          <a:xfrm>
            <a:off x="3735388" y="5435600"/>
            <a:ext cx="3808412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5p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5FA66C9-493B-EB43-B354-33DDC5A50748}"/>
              </a:ext>
            </a:extLst>
          </p:cNvPr>
          <p:cNvSpPr/>
          <p:nvPr/>
        </p:nvSpPr>
        <p:spPr>
          <a:xfrm>
            <a:off x="8066088" y="5435600"/>
            <a:ext cx="3808412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10p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31375EF-8457-A44E-9247-FAE48E732486}"/>
              </a:ext>
            </a:extLst>
          </p:cNvPr>
          <p:cNvSpPr/>
          <p:nvPr/>
        </p:nvSpPr>
        <p:spPr>
          <a:xfrm>
            <a:off x="8066675" y="5435039"/>
            <a:ext cx="3807655" cy="5293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317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10p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DBB33-AB4C-964E-B2D9-FF4D076B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2" t="1910" r="4112" b="86436"/>
          <a:stretch>
            <a:fillRect/>
          </a:stretch>
        </p:blipFill>
        <p:spPr bwMode="auto">
          <a:xfrm>
            <a:off x="8555038" y="949325"/>
            <a:ext cx="3217862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>
            <a:extLst>
              <a:ext uri="{FF2B5EF4-FFF2-40B4-BE49-F238E27FC236}">
                <a16:creationId xmlns:a16="http://schemas.microsoft.com/office/drawing/2014/main" id="{C87CC095-3B08-ED4A-8E1E-7F19AF40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-970" r="63670" b="79863"/>
          <a:stretch>
            <a:fillRect/>
          </a:stretch>
        </p:blipFill>
        <p:spPr bwMode="auto">
          <a:xfrm>
            <a:off x="0" y="3279775"/>
            <a:ext cx="6053138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Placeholder 1">
            <a:extLst>
              <a:ext uri="{FF2B5EF4-FFF2-40B4-BE49-F238E27FC236}">
                <a16:creationId xmlns:a16="http://schemas.microsoft.com/office/drawing/2014/main" id="{F31D5624-0311-CF42-95D7-57FC83437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3870325"/>
            <a:ext cx="307498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t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endParaRPr lang="en-GB" alt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38274A-3CB4-5E45-8E91-7CC26D76976A}"/>
              </a:ext>
            </a:extLst>
          </p:cNvPr>
          <p:cNvSpPr/>
          <p:nvPr/>
        </p:nvSpPr>
        <p:spPr>
          <a:xfrm>
            <a:off x="3735388" y="4578350"/>
            <a:ext cx="3808412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A002903-1F85-7C44-81D0-9EA1B560B160}"/>
              </a:ext>
            </a:extLst>
          </p:cNvPr>
          <p:cNvSpPr/>
          <p:nvPr/>
        </p:nvSpPr>
        <p:spPr>
          <a:xfrm>
            <a:off x="8031163" y="4578350"/>
            <a:ext cx="3805237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7E43F-EC5B-054B-A6D6-3DBE92FD66A5}"/>
              </a:ext>
            </a:extLst>
          </p:cNvPr>
          <p:cNvSpPr/>
          <p:nvPr/>
        </p:nvSpPr>
        <p:spPr>
          <a:xfrm>
            <a:off x="3735388" y="5435600"/>
            <a:ext cx="3808412" cy="528638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5p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49FFB228-EE43-9946-811F-6037ADABF85F}"/>
              </a:ext>
            </a:extLst>
          </p:cNvPr>
          <p:cNvSpPr/>
          <p:nvPr/>
        </p:nvSpPr>
        <p:spPr>
          <a:xfrm>
            <a:off x="4056063" y="949325"/>
            <a:ext cx="3833812" cy="2714625"/>
          </a:xfrm>
          <a:prstGeom prst="wedgeEllipseCallout">
            <a:avLst>
              <a:gd name="adj1" fmla="val -47662"/>
              <a:gd name="adj2" fmla="val 58953"/>
            </a:avLst>
          </a:prstGeom>
          <a:solidFill>
            <a:srgbClr val="FFBC22"/>
          </a:solidFill>
          <a:ln>
            <a:noFill/>
          </a:ln>
          <a:effectLst>
            <a:outerShdw dist="2413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9" name="Text Placeholder 1">
            <a:extLst>
              <a:ext uri="{FF2B5EF4-FFF2-40B4-BE49-F238E27FC236}">
                <a16:creationId xmlns:a16="http://schemas.microsoft.com/office/drawing/2014/main" id="{1030617E-398C-D748-81DA-DFD40C218A8F}"/>
              </a:ext>
            </a:extLst>
          </p:cNvPr>
          <p:cNvSpPr txBox="1">
            <a:spLocks noChangeArrowheads="1"/>
          </p:cNvSpPr>
          <p:nvPr/>
        </p:nvSpPr>
        <p:spPr bwMode="auto">
          <a:xfrm rot="557996">
            <a:off x="4578350" y="1539875"/>
            <a:ext cx="28606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t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 </a:t>
            </a:r>
            <a:br>
              <a:rPr lang="en-GB" altLang="en-U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b="1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coin </a:t>
            </a:r>
            <a:br>
              <a:rPr lang="en-GB" altLang="en-US" sz="3200" b="1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b="1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this?</a:t>
            </a:r>
          </a:p>
        </p:txBody>
      </p:sp>
      <p:pic>
        <p:nvPicPr>
          <p:cNvPr id="17420" name="Picture 10">
            <a:extLst>
              <a:ext uri="{FF2B5EF4-FFF2-40B4-BE49-F238E27FC236}">
                <a16:creationId xmlns:a16="http://schemas.microsoft.com/office/drawing/2014/main" id="{BC60FEA8-E67E-BA47-BF3F-9DD5B2555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3055" flipH="1">
            <a:off x="-30163" y="827088"/>
            <a:ext cx="343693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Box 17">
            <a:extLst>
              <a:ext uri="{FF2B5EF4-FFF2-40B4-BE49-F238E27FC236}">
                <a16:creationId xmlns:a16="http://schemas.microsoft.com/office/drawing/2014/main" id="{0EABE139-0F8C-9A4C-9503-80BD1E8D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697038"/>
            <a:ext cx="25685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</a:t>
            </a:r>
            <a:br>
              <a:rPr lang="en-GB" altLang="en-US" sz="2800" b="1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800" b="1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10p coin.</a:t>
            </a:r>
            <a:endParaRPr lang="en-US" altLang="en-US" sz="2800" b="1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>
            <a:extLst>
              <a:ext uri="{FF2B5EF4-FFF2-40B4-BE49-F238E27FC236}">
                <a16:creationId xmlns:a16="http://schemas.microsoft.com/office/drawing/2014/main" id="{0C85FEEA-84B8-A944-992A-E27DE236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4" r="45354" b="57072"/>
          <a:stretch>
            <a:fillRect/>
          </a:stretch>
        </p:blipFill>
        <p:spPr bwMode="auto">
          <a:xfrm flipH="1">
            <a:off x="-542925" y="152400"/>
            <a:ext cx="5091113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18">
            <a:extLst>
              <a:ext uri="{FF2B5EF4-FFF2-40B4-BE49-F238E27FC236}">
                <a16:creationId xmlns:a16="http://schemas.microsoft.com/office/drawing/2014/main" id="{E067D1B0-4E05-614A-9703-43B92ACB8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-149225"/>
            <a:ext cx="5788025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41654FB-18AC-D244-89A5-F1C8049CFB86}"/>
              </a:ext>
            </a:extLst>
          </p:cNvPr>
          <p:cNvGrpSpPr>
            <a:grpSpLocks/>
          </p:cNvGrpSpPr>
          <p:nvPr/>
        </p:nvGrpSpPr>
        <p:grpSpPr bwMode="auto">
          <a:xfrm>
            <a:off x="3506788" y="3498850"/>
            <a:ext cx="7810500" cy="2052638"/>
            <a:chOff x="785171" y="55520"/>
            <a:chExt cx="4781487" cy="1256483"/>
          </a:xfrm>
        </p:grpSpPr>
        <p:pic>
          <p:nvPicPr>
            <p:cNvPr id="18441" name="Picture 4">
              <a:extLst>
                <a:ext uri="{FF2B5EF4-FFF2-40B4-BE49-F238E27FC236}">
                  <a16:creationId xmlns:a16="http://schemas.microsoft.com/office/drawing/2014/main" id="{5294CD0C-73CF-4B42-8CB5-3DC99ECC2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93" t="19473" b="66457"/>
            <a:stretch>
              <a:fillRect/>
            </a:stretch>
          </p:blipFill>
          <p:spPr bwMode="auto">
            <a:xfrm>
              <a:off x="785171" y="85727"/>
              <a:ext cx="1269428" cy="122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7">
              <a:extLst>
                <a:ext uri="{FF2B5EF4-FFF2-40B4-BE49-F238E27FC236}">
                  <a16:creationId xmlns:a16="http://schemas.microsoft.com/office/drawing/2014/main" id="{A3F80356-BF63-5143-BEB4-9078E44BB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05" t="21046" r="40804" b="64883"/>
            <a:stretch>
              <a:fillRect/>
            </a:stretch>
          </p:blipFill>
          <p:spPr bwMode="auto">
            <a:xfrm>
              <a:off x="2080339" y="55520"/>
              <a:ext cx="1204434" cy="122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D8D7BC-28BD-0942-B52C-7286A78D7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51" t="9494" r="27346" b="79084"/>
            <a:stretch/>
          </p:blipFill>
          <p:spPr>
            <a:xfrm>
              <a:off x="3392842" y="298920"/>
              <a:ext cx="887765" cy="907561"/>
            </a:xfrm>
            <a:prstGeom prst="ellipse">
              <a:avLst/>
            </a:prstGeom>
          </p:spPr>
        </p:pic>
        <p:pic>
          <p:nvPicPr>
            <p:cNvPr id="18444" name="Picture 9">
              <a:extLst>
                <a:ext uri="{FF2B5EF4-FFF2-40B4-BE49-F238E27FC236}">
                  <a16:creationId xmlns:a16="http://schemas.microsoft.com/office/drawing/2014/main" id="{65EE640F-73D7-8B43-8058-40CFB9F59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6" t="9042" r="51730" b="79517"/>
            <a:stretch>
              <a:fillRect/>
            </a:stretch>
          </p:blipFill>
          <p:spPr bwMode="auto">
            <a:xfrm>
              <a:off x="4538332" y="209442"/>
              <a:ext cx="1028326" cy="99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6" name="Text Placeholder 1">
            <a:extLst>
              <a:ext uri="{FF2B5EF4-FFF2-40B4-BE49-F238E27FC236}">
                <a16:creationId xmlns:a16="http://schemas.microsoft.com/office/drawing/2014/main" id="{D9694660-339D-AF49-91B3-A99F511FBB6B}"/>
              </a:ext>
            </a:extLst>
          </p:cNvPr>
          <p:cNvSpPr txBox="1">
            <a:spLocks noChangeArrowheads="1"/>
          </p:cNvSpPr>
          <p:nvPr/>
        </p:nvSpPr>
        <p:spPr bwMode="auto">
          <a:xfrm rot="485392" flipH="1">
            <a:off x="4492625" y="608013"/>
            <a:ext cx="4627563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46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44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coins is worth the MOST?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789E8D4-6895-024F-90BF-3474F5F89505}"/>
              </a:ext>
            </a:extLst>
          </p:cNvPr>
          <p:cNvSpPr/>
          <p:nvPr/>
        </p:nvSpPr>
        <p:spPr>
          <a:xfrm>
            <a:off x="3506788" y="5614988"/>
            <a:ext cx="1808162" cy="528637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£2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7FDFD83-4751-3340-A9A4-D1C9ADF5CC0E}"/>
              </a:ext>
            </a:extLst>
          </p:cNvPr>
          <p:cNvSpPr/>
          <p:nvPr/>
        </p:nvSpPr>
        <p:spPr>
          <a:xfrm>
            <a:off x="5564188" y="5614988"/>
            <a:ext cx="1808162" cy="528637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AEC7613-7394-CC41-9E2B-88D45DFD10F8}"/>
              </a:ext>
            </a:extLst>
          </p:cNvPr>
          <p:cNvSpPr/>
          <p:nvPr/>
        </p:nvSpPr>
        <p:spPr>
          <a:xfrm>
            <a:off x="7621588" y="5614988"/>
            <a:ext cx="1765300" cy="528637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£1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3827CF1-7F9D-0B4C-8C7C-D6BF29B92003}"/>
              </a:ext>
            </a:extLst>
          </p:cNvPr>
          <p:cNvSpPr/>
          <p:nvPr/>
        </p:nvSpPr>
        <p:spPr>
          <a:xfrm>
            <a:off x="9637713" y="5614988"/>
            <a:ext cx="1787525" cy="528637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2AC7C7A-15E5-4943-BE68-6B7C77706C7C}"/>
              </a:ext>
            </a:extLst>
          </p:cNvPr>
          <p:cNvSpPr/>
          <p:nvPr/>
        </p:nvSpPr>
        <p:spPr>
          <a:xfrm>
            <a:off x="3506820" y="5614864"/>
            <a:ext cx="1807457" cy="5293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317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£2</a:t>
            </a: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752CEB8C-F0AC-1349-A5BA-4193CD6A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-970" r="63670" b="61336"/>
          <a:stretch>
            <a:fillRect/>
          </a:stretch>
        </p:blipFill>
        <p:spPr bwMode="auto">
          <a:xfrm flipH="1">
            <a:off x="4529138" y="1084263"/>
            <a:ext cx="45021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21">
            <a:extLst>
              <a:ext uri="{FF2B5EF4-FFF2-40B4-BE49-F238E27FC236}">
                <a16:creationId xmlns:a16="http://schemas.microsoft.com/office/drawing/2014/main" id="{09F9B338-C2D0-3942-AE7D-243A4FAD8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75" y="1524000"/>
            <a:ext cx="3036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£2 coin is worth the most</a:t>
            </a:r>
            <a:endParaRPr lang="en-US" altLang="en-US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6" name="Text Placeholder 1">
            <a:extLst>
              <a:ext uri="{FF2B5EF4-FFF2-40B4-BE49-F238E27FC236}">
                <a16:creationId xmlns:a16="http://schemas.microsoft.com/office/drawing/2014/main" id="{AAFD714B-AC42-0E4A-8C98-C7E03CE64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5578475"/>
            <a:ext cx="23590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  <a:endParaRPr lang="en-GB" altLang="en-US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7" name="Picture 9">
            <a:extLst>
              <a:ext uri="{FF2B5EF4-FFF2-40B4-BE49-F238E27FC236}">
                <a16:creationId xmlns:a16="http://schemas.microsoft.com/office/drawing/2014/main" id="{CB431E09-E518-C64F-AE03-83BD1B38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3" t="19473" b="66457"/>
          <a:stretch>
            <a:fillRect/>
          </a:stretch>
        </p:blipFill>
        <p:spPr bwMode="auto">
          <a:xfrm>
            <a:off x="9167813" y="2547938"/>
            <a:ext cx="264795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2A9511-CF5E-CA4D-BDE7-63630DD6AD60}"/>
              </a:ext>
            </a:extLst>
          </p:cNvPr>
          <p:cNvSpPr/>
          <p:nvPr/>
        </p:nvSpPr>
        <p:spPr>
          <a:xfrm>
            <a:off x="5564188" y="5614988"/>
            <a:ext cx="1808162" cy="528637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52A94F4-F851-4C4A-9263-0C6E97053F00}"/>
              </a:ext>
            </a:extLst>
          </p:cNvPr>
          <p:cNvSpPr/>
          <p:nvPr/>
        </p:nvSpPr>
        <p:spPr>
          <a:xfrm>
            <a:off x="7621588" y="5614988"/>
            <a:ext cx="1765300" cy="528637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£1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F999394-A0ED-6243-A705-32333767A6EA}"/>
              </a:ext>
            </a:extLst>
          </p:cNvPr>
          <p:cNvSpPr/>
          <p:nvPr/>
        </p:nvSpPr>
        <p:spPr>
          <a:xfrm>
            <a:off x="9637713" y="5614988"/>
            <a:ext cx="1787525" cy="528637"/>
          </a:xfrm>
          <a:prstGeom prst="roundRect">
            <a:avLst/>
          </a:prstGeom>
          <a:solidFill>
            <a:srgbClr val="421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FFB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2p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DBD7E10F-DA0C-AE44-87E8-3902EBB5E303}"/>
              </a:ext>
            </a:extLst>
          </p:cNvPr>
          <p:cNvSpPr/>
          <p:nvPr/>
        </p:nvSpPr>
        <p:spPr>
          <a:xfrm rot="19922304">
            <a:off x="330200" y="557213"/>
            <a:ext cx="4675188" cy="3317875"/>
          </a:xfrm>
          <a:prstGeom prst="wedgeEllipseCallout">
            <a:avLst>
              <a:gd name="adj1" fmla="val 69131"/>
              <a:gd name="adj2" fmla="val 38228"/>
            </a:avLst>
          </a:prstGeom>
          <a:solidFill>
            <a:srgbClr val="FFBC22"/>
          </a:solidFill>
          <a:ln>
            <a:noFill/>
          </a:ln>
          <a:effectLst>
            <a:outerShdw dist="2413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92" name="Text Placeholder 1">
            <a:extLst>
              <a:ext uri="{FF2B5EF4-FFF2-40B4-BE49-F238E27FC236}">
                <a16:creationId xmlns:a16="http://schemas.microsoft.com/office/drawing/2014/main" id="{587D1126-DD44-1E45-87EE-EA0C67A12C39}"/>
              </a:ext>
            </a:extLst>
          </p:cNvPr>
          <p:cNvSpPr txBox="1">
            <a:spLocks noChangeArrowheads="1"/>
          </p:cNvSpPr>
          <p:nvPr/>
        </p:nvSpPr>
        <p:spPr bwMode="auto">
          <a:xfrm rot="-1907872">
            <a:off x="792163" y="793750"/>
            <a:ext cx="375126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 </a:t>
            </a:r>
          </a:p>
          <a:p>
            <a:pPr algn="ctr"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3500" b="1">
                <a:latin typeface="Arial" panose="020B0604020202020204" pitchFamily="34" charset="0"/>
                <a:cs typeface="Arial" panose="020B0604020202020204" pitchFamily="34" charset="0"/>
              </a:rPr>
              <a:t>Which of these coins is worth </a:t>
            </a:r>
            <a:br>
              <a:rPr lang="en-GB" altLang="en-US" sz="35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500" b="1">
                <a:latin typeface="Arial" panose="020B0604020202020204" pitchFamily="34" charset="0"/>
                <a:cs typeface="Arial" panose="020B0604020202020204" pitchFamily="34" charset="0"/>
              </a:rPr>
              <a:t>the MOST?</a:t>
            </a:r>
            <a:endParaRPr lang="en-GB" altLang="en-US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10955</TotalTime>
  <Words>234</Words>
  <Application>Microsoft Macintosh PowerPoint</Application>
  <PresentationFormat>Widescreen</PresentationFormat>
  <Paragraphs>70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crowdfunding?</dc:title>
  <dc:creator>Claire Smith</dc:creator>
  <cp:lastModifiedBy>Charlotte Muir</cp:lastModifiedBy>
  <cp:revision>432</cp:revision>
  <cp:lastPrinted>2018-09-18T10:56:41Z</cp:lastPrinted>
  <dcterms:created xsi:type="dcterms:W3CDTF">2015-12-14T13:58:53Z</dcterms:created>
  <dcterms:modified xsi:type="dcterms:W3CDTF">2018-10-23T13:59:35Z</dcterms:modified>
</cp:coreProperties>
</file>